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72" r:id="rId11"/>
    <p:sldId id="274" r:id="rId12"/>
    <p:sldId id="275" r:id="rId13"/>
    <p:sldId id="276" r:id="rId14"/>
    <p:sldId id="265" r:id="rId15"/>
    <p:sldId id="266" r:id="rId16"/>
    <p:sldId id="267" r:id="rId17"/>
    <p:sldId id="268" r:id="rId18"/>
    <p:sldId id="269" r:id="rId19"/>
    <p:sldId id="270" r:id="rId20"/>
    <p:sldId id="271" r:id="rId21"/>
    <p:sldId id="273"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IN" sz="3600" dirty="0"/>
              <a:t>FRISKY IMAGE</a:t>
            </a:r>
            <a:br>
              <a:rPr lang="en-IN" sz="3600" dirty="0"/>
            </a:br>
            <a:r>
              <a:rPr lang="en-IN" sz="3600" dirty="0"/>
              <a:t>The Android Library</a:t>
            </a:r>
            <a:br>
              <a:rPr lang="en-IN" sz="3600" dirty="0"/>
            </a:br>
            <a:r>
              <a:rPr lang="en-IN" sz="3600" dirty="0"/>
              <a:t>Version 1.0</a:t>
            </a:r>
          </a:p>
        </p:txBody>
      </p:sp>
      <p:sp>
        <p:nvSpPr>
          <p:cNvPr id="3" name="Subtitle 2"/>
          <p:cNvSpPr>
            <a:spLocks noGrp="1"/>
          </p:cNvSpPr>
          <p:nvPr>
            <p:ph type="subTitle" idx="1"/>
          </p:nvPr>
        </p:nvSpPr>
        <p:spPr>
          <a:xfrm>
            <a:off x="1371600" y="3657600"/>
            <a:ext cx="6400800" cy="2895600"/>
          </a:xfrm>
        </p:spPr>
        <p:txBody>
          <a:bodyPr>
            <a:normAutofit fontScale="92500" lnSpcReduction="20000"/>
          </a:bodyPr>
          <a:lstStyle/>
          <a:p>
            <a:r>
              <a:rPr lang="en-IN" dirty="0"/>
              <a:t>Final Year Project</a:t>
            </a:r>
          </a:p>
          <a:p>
            <a:r>
              <a:rPr lang="en-IN" dirty="0">
                <a:solidFill>
                  <a:srgbClr val="00B050"/>
                </a:solidFill>
              </a:rPr>
              <a:t>Kalinga Institute Of Industrial Technology</a:t>
            </a:r>
          </a:p>
          <a:p>
            <a:r>
              <a:rPr lang="en-IN" dirty="0"/>
              <a:t>Submitted By-</a:t>
            </a:r>
          </a:p>
          <a:p>
            <a:r>
              <a:rPr lang="en-IN" sz="2400" dirty="0" err="1">
                <a:solidFill>
                  <a:schemeClr val="tx1">
                    <a:lumMod val="95000"/>
                    <a:lumOff val="5000"/>
                  </a:schemeClr>
                </a:solidFill>
              </a:rPr>
              <a:t>Dwijraj</a:t>
            </a:r>
            <a:r>
              <a:rPr lang="en-IN" sz="2400" dirty="0">
                <a:solidFill>
                  <a:schemeClr val="tx1">
                    <a:lumMod val="95000"/>
                    <a:lumOff val="5000"/>
                  </a:schemeClr>
                </a:solidFill>
              </a:rPr>
              <a:t>  </a:t>
            </a:r>
            <a:r>
              <a:rPr lang="en-IN" sz="2400" dirty="0" err="1">
                <a:solidFill>
                  <a:schemeClr val="tx1">
                    <a:lumMod val="95000"/>
                    <a:lumOff val="5000"/>
                  </a:schemeClr>
                </a:solidFill>
              </a:rPr>
              <a:t>Bhattyacharyya</a:t>
            </a:r>
            <a:r>
              <a:rPr lang="en-IN" sz="2400" dirty="0">
                <a:solidFill>
                  <a:schemeClr val="tx1">
                    <a:lumMod val="95000"/>
                    <a:lumOff val="5000"/>
                  </a:schemeClr>
                </a:solidFill>
              </a:rPr>
              <a:t> – 1405214</a:t>
            </a:r>
          </a:p>
          <a:p>
            <a:r>
              <a:rPr lang="en-IN" sz="2400" dirty="0" err="1">
                <a:solidFill>
                  <a:schemeClr val="tx1">
                    <a:lumMod val="95000"/>
                    <a:lumOff val="5000"/>
                  </a:schemeClr>
                </a:solidFill>
              </a:rPr>
              <a:t>Debotosh</a:t>
            </a:r>
            <a:r>
              <a:rPr lang="en-IN" sz="2400" dirty="0">
                <a:solidFill>
                  <a:schemeClr val="tx1">
                    <a:lumMod val="95000"/>
                    <a:lumOff val="5000"/>
                  </a:schemeClr>
                </a:solidFill>
              </a:rPr>
              <a:t> Sarkar – 1405212</a:t>
            </a:r>
          </a:p>
          <a:p>
            <a:r>
              <a:rPr lang="en-IN" sz="2400" dirty="0" err="1">
                <a:solidFill>
                  <a:schemeClr val="tx1">
                    <a:lumMod val="95000"/>
                    <a:lumOff val="5000"/>
                  </a:schemeClr>
                </a:solidFill>
              </a:rPr>
              <a:t>Harshit</a:t>
            </a:r>
            <a:r>
              <a:rPr lang="en-IN" sz="2400" dirty="0">
                <a:solidFill>
                  <a:schemeClr val="tx1">
                    <a:lumMod val="95000"/>
                    <a:lumOff val="5000"/>
                  </a:schemeClr>
                </a:solidFill>
              </a:rPr>
              <a:t> Kumar </a:t>
            </a:r>
            <a:r>
              <a:rPr lang="en-IN" sz="2400" dirty="0" err="1">
                <a:solidFill>
                  <a:schemeClr val="tx1">
                    <a:lumMod val="95000"/>
                    <a:lumOff val="5000"/>
                  </a:schemeClr>
                </a:solidFill>
              </a:rPr>
              <a:t>Gupata</a:t>
            </a:r>
            <a:r>
              <a:rPr lang="en-IN" sz="2400" dirty="0">
                <a:solidFill>
                  <a:schemeClr val="tx1">
                    <a:lumMod val="95000"/>
                    <a:lumOff val="5000"/>
                  </a:schemeClr>
                </a:solidFill>
              </a:rPr>
              <a:t> - 1405216</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3364" y="46759"/>
            <a:ext cx="2457450" cy="1866900"/>
          </a:xfrm>
          <a:prstGeom prst="rect">
            <a:avLst/>
          </a:prstGeom>
        </p:spPr>
      </p:pic>
    </p:spTree>
    <p:extLst>
      <p:ext uri="{BB962C8B-B14F-4D97-AF65-F5344CB8AC3E}">
        <p14:creationId xmlns:p14="http://schemas.microsoft.com/office/powerpoint/2010/main" val="2076576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0"/>
            <a:ext cx="9372600" cy="6858000"/>
          </a:xfrm>
          <a:prstGeom prst="rect">
            <a:avLst/>
          </a:prstGeom>
        </p:spPr>
      </p:pic>
      <p:sp>
        <p:nvSpPr>
          <p:cNvPr id="2" name="Title 1"/>
          <p:cNvSpPr>
            <a:spLocks noGrp="1"/>
          </p:cNvSpPr>
          <p:nvPr>
            <p:ph type="title"/>
          </p:nvPr>
        </p:nvSpPr>
        <p:spPr/>
        <p:txBody>
          <a:bodyPr/>
          <a:lstStyle/>
          <a:p>
            <a:r>
              <a:rPr lang="en-IN" dirty="0">
                <a:solidFill>
                  <a:schemeClr val="accent3">
                    <a:lumMod val="50000"/>
                  </a:schemeClr>
                </a:solidFill>
              </a:rPr>
              <a:t>README</a:t>
            </a:r>
          </a:p>
        </p:txBody>
      </p:sp>
      <p:sp>
        <p:nvSpPr>
          <p:cNvPr id="3" name="Content Placeholder 2"/>
          <p:cNvSpPr>
            <a:spLocks noGrp="1"/>
          </p:cNvSpPr>
          <p:nvPr>
            <p:ph idx="1"/>
          </p:nvPr>
        </p:nvSpPr>
        <p:spPr/>
        <p:txBody>
          <a:bodyPr>
            <a:normAutofit fontScale="85000" lnSpcReduction="10000"/>
          </a:bodyPr>
          <a:lstStyle/>
          <a:p>
            <a:r>
              <a:rPr lang="en-IN" dirty="0"/>
              <a:t>Here's the java code to run car using Various APIs</a:t>
            </a:r>
          </a:p>
          <a:p>
            <a:pPr marL="0" indent="0">
              <a:buNone/>
            </a:pPr>
            <a:endParaRPr lang="en-IN" dirty="0"/>
          </a:p>
          <a:p>
            <a:pPr marL="0" indent="0">
              <a:buNone/>
            </a:pPr>
            <a:r>
              <a:rPr lang="en-IN" dirty="0" err="1"/>
              <a:t>FriskyTanslations</a:t>
            </a:r>
            <a:r>
              <a:rPr lang="en-IN" dirty="0"/>
              <a:t> Wheel1=new </a:t>
            </a:r>
            <a:r>
              <a:rPr lang="en-IN" dirty="0" err="1"/>
              <a:t>FriskyTanslations</a:t>
            </a:r>
            <a:r>
              <a:rPr lang="en-IN" dirty="0"/>
              <a:t>(MainActivity.this,R.id.Image1); </a:t>
            </a:r>
            <a:r>
              <a:rPr lang="en-IN" dirty="0" err="1"/>
              <a:t>FriskyTanslations</a:t>
            </a:r>
            <a:r>
              <a:rPr lang="en-IN" dirty="0"/>
              <a:t> Wheel2=new </a:t>
            </a:r>
            <a:r>
              <a:rPr lang="en-IN" dirty="0" err="1"/>
              <a:t>FriskyTanslations</a:t>
            </a:r>
            <a:r>
              <a:rPr lang="en-IN" dirty="0"/>
              <a:t>(MainActivity.this,R.id.Image2); Wheel1.StartRotationClockWise(); Wheel2.StartRotationClockWise(); </a:t>
            </a:r>
            <a:r>
              <a:rPr lang="en-IN" dirty="0" err="1"/>
              <a:t>FriskyTanslations</a:t>
            </a:r>
            <a:r>
              <a:rPr lang="en-IN" dirty="0"/>
              <a:t> Car=new </a:t>
            </a:r>
            <a:r>
              <a:rPr lang="en-IN" dirty="0" err="1"/>
              <a:t>FriskyTanslations</a:t>
            </a:r>
            <a:r>
              <a:rPr lang="en-IN" dirty="0"/>
              <a:t>(</a:t>
            </a:r>
            <a:r>
              <a:rPr lang="en-IN" dirty="0" err="1"/>
              <a:t>MainActivity.this,R.id.car</a:t>
            </a:r>
            <a:r>
              <a:rPr lang="en-IN" dirty="0"/>
              <a:t>); </a:t>
            </a:r>
            <a:r>
              <a:rPr lang="en-IN" dirty="0" err="1"/>
              <a:t>Car.MoveXBy</a:t>
            </a:r>
            <a:r>
              <a:rPr lang="en-IN" dirty="0"/>
              <a:t>(-140,3000); Wheel1.MoveXBy(-140,3000,true); Wheel2.MoveXBy(-140,3000,true);</a:t>
            </a:r>
          </a:p>
          <a:p>
            <a:endParaRPr lang="en-IN" dirty="0"/>
          </a:p>
        </p:txBody>
      </p:sp>
    </p:spTree>
    <p:extLst>
      <p:ext uri="{BB962C8B-B14F-4D97-AF65-F5344CB8AC3E}">
        <p14:creationId xmlns:p14="http://schemas.microsoft.com/office/powerpoint/2010/main" val="1528082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9601200" cy="6858000"/>
          </a:xfrm>
          <a:prstGeom prst="rect">
            <a:avLst/>
          </a:prstGeom>
        </p:spPr>
      </p:pic>
      <p:sp>
        <p:nvSpPr>
          <p:cNvPr id="2" name="Title 1"/>
          <p:cNvSpPr>
            <a:spLocks noGrp="1"/>
          </p:cNvSpPr>
          <p:nvPr>
            <p:ph type="title"/>
          </p:nvPr>
        </p:nvSpPr>
        <p:spPr/>
        <p:txBody>
          <a:bodyPr/>
          <a:lstStyle/>
          <a:p>
            <a:r>
              <a:rPr lang="en-IN" dirty="0">
                <a:solidFill>
                  <a:schemeClr val="accent3">
                    <a:lumMod val="50000"/>
                  </a:schemeClr>
                </a:solidFill>
              </a:rPr>
              <a:t>README</a:t>
            </a:r>
          </a:p>
        </p:txBody>
      </p:sp>
      <p:sp>
        <p:nvSpPr>
          <p:cNvPr id="3" name="Content Placeholder 2"/>
          <p:cNvSpPr>
            <a:spLocks noGrp="1"/>
          </p:cNvSpPr>
          <p:nvPr>
            <p:ph idx="1"/>
          </p:nvPr>
        </p:nvSpPr>
        <p:spPr>
          <a:xfrm>
            <a:off x="457200" y="1143000"/>
            <a:ext cx="8534400" cy="4983163"/>
          </a:xfrm>
        </p:spPr>
        <p:txBody>
          <a:bodyPr>
            <a:normAutofit fontScale="32500" lnSpcReduction="20000"/>
          </a:bodyPr>
          <a:lstStyle/>
          <a:p>
            <a:r>
              <a:rPr lang="en-IN" sz="5000" b="1" dirty="0"/>
              <a:t>Colliding Animation!</a:t>
            </a:r>
          </a:p>
          <a:p>
            <a:pPr marL="0" indent="0">
              <a:buNone/>
            </a:pPr>
            <a:r>
              <a:rPr lang="en-IN" sz="6200" dirty="0"/>
              <a:t>The colliding animation provides 2 default colliding animations namely </a:t>
            </a:r>
            <a:r>
              <a:rPr lang="en-IN" sz="6200" dirty="0" err="1"/>
              <a:t>FriskyBounce,CrazyBounce</a:t>
            </a:r>
            <a:r>
              <a:rPr lang="en-IN" sz="6200" dirty="0"/>
              <a:t> which have more Subdivision's as visible on the video each animation can be done in just a few lines </a:t>
            </a:r>
            <a:r>
              <a:rPr lang="en-IN" sz="6200" dirty="0" err="1"/>
              <a:t>exmapleFriskyBounce</a:t>
            </a:r>
            <a:r>
              <a:rPr lang="en-IN" sz="6200" dirty="0"/>
              <a:t> friskyBounce1=new </a:t>
            </a:r>
            <a:r>
              <a:rPr lang="en-IN" sz="6200" dirty="0" err="1"/>
              <a:t>FriskyBounce</a:t>
            </a:r>
            <a:r>
              <a:rPr lang="en-IN" sz="6200" dirty="0"/>
              <a:t>(MainActivity.this,R.id.RootId123,R.id.ID1234ID); </a:t>
            </a:r>
            <a:r>
              <a:rPr lang="en-IN" sz="6200" dirty="0" err="1"/>
              <a:t>FriskyBounce</a:t>
            </a:r>
            <a:r>
              <a:rPr lang="en-IN" sz="6200" dirty="0"/>
              <a:t> friskyBounce1=new </a:t>
            </a:r>
            <a:r>
              <a:rPr lang="en-IN" sz="6200" dirty="0" err="1"/>
              <a:t>FriskyBounce</a:t>
            </a:r>
            <a:r>
              <a:rPr lang="en-IN" sz="6200" dirty="0"/>
              <a:t>(MainActivity.this,R.id.RootId123,R.id.ID1234ID); </a:t>
            </a:r>
            <a:r>
              <a:rPr lang="en-IN" sz="6200" dirty="0" err="1"/>
              <a:t>FriskyBounce</a:t>
            </a:r>
            <a:r>
              <a:rPr lang="en-IN" sz="6200" dirty="0"/>
              <a:t> friskyBounce2=new </a:t>
            </a:r>
            <a:r>
              <a:rPr lang="en-IN" sz="6200" dirty="0" err="1"/>
              <a:t>FriskyBounce</a:t>
            </a:r>
            <a:r>
              <a:rPr lang="en-IN" sz="6200" dirty="0"/>
              <a:t>(MainActivity.this,R.id.RootId123,R.id.ID1235ID); </a:t>
            </a:r>
            <a:r>
              <a:rPr lang="en-IN" sz="6200" dirty="0" err="1"/>
              <a:t>FriskyBounce</a:t>
            </a:r>
            <a:r>
              <a:rPr lang="en-IN" sz="6200" dirty="0"/>
              <a:t> friskyBounce3=new </a:t>
            </a:r>
            <a:r>
              <a:rPr lang="en-IN" sz="6200" dirty="0" err="1"/>
              <a:t>FriskyBounce</a:t>
            </a:r>
            <a:r>
              <a:rPr lang="en-IN" sz="6200" dirty="0"/>
              <a:t>(MainActivity.this,R.id.RootId123,R.id.ID1236ID); friskyBounce1.StartCrazyBounce1(3000); friskyBounce2.StartCrazyBounce2(3000); friskyBounce3.StartBounce(5000,3000); </a:t>
            </a:r>
            <a:r>
              <a:rPr lang="en-IN" sz="6200" dirty="0" err="1"/>
              <a:t>FriskyBounce</a:t>
            </a:r>
            <a:r>
              <a:rPr lang="en-IN" sz="6200" dirty="0"/>
              <a:t> </a:t>
            </a:r>
            <a:r>
              <a:rPr lang="en-IN" sz="6200" dirty="0" err="1"/>
              <a:t>friskyBounce</a:t>
            </a:r>
            <a:r>
              <a:rPr lang="en-IN" sz="6200" dirty="0"/>
              <a:t>=new </a:t>
            </a:r>
            <a:r>
              <a:rPr lang="en-IN" sz="6200" dirty="0" err="1"/>
              <a:t>FriskyBounce</a:t>
            </a:r>
            <a:r>
              <a:rPr lang="en-IN" sz="6200" dirty="0"/>
              <a:t>(MainActivity.this,R.id.RootId123,R.id.ID123ID); friskyBounce.StartCrazyBounce3(3000); </a:t>
            </a:r>
            <a:r>
              <a:rPr lang="en-IN" sz="6200" dirty="0" err="1"/>
              <a:t>FriskyBounce</a:t>
            </a:r>
            <a:r>
              <a:rPr lang="en-IN" sz="6200" dirty="0"/>
              <a:t> </a:t>
            </a:r>
            <a:r>
              <a:rPr lang="en-IN" sz="6200" dirty="0" err="1"/>
              <a:t>friskyBounce</a:t>
            </a:r>
            <a:r>
              <a:rPr lang="en-IN" sz="6200" dirty="0"/>
              <a:t>=new </a:t>
            </a:r>
            <a:r>
              <a:rPr lang="en-IN" sz="6200" dirty="0" err="1"/>
              <a:t>FriskyBounce</a:t>
            </a:r>
            <a:r>
              <a:rPr lang="en-IN" sz="6200" dirty="0"/>
              <a:t>(MainActivity.this,R.id.RootId123,R.id.ID123ID); friskyBounce.StartCrazyBounce3(3000);</a:t>
            </a:r>
          </a:p>
          <a:p>
            <a:endParaRPr lang="en-IN" dirty="0"/>
          </a:p>
        </p:txBody>
      </p:sp>
    </p:spTree>
    <p:extLst>
      <p:ext uri="{BB962C8B-B14F-4D97-AF65-F5344CB8AC3E}">
        <p14:creationId xmlns:p14="http://schemas.microsoft.com/office/powerpoint/2010/main" val="2123058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0"/>
            <a:ext cx="9525000" cy="6858000"/>
          </a:xfrm>
          <a:prstGeom prst="rect">
            <a:avLst/>
          </a:prstGeom>
        </p:spPr>
      </p:pic>
      <p:sp>
        <p:nvSpPr>
          <p:cNvPr id="2" name="Title 1"/>
          <p:cNvSpPr>
            <a:spLocks noGrp="1"/>
          </p:cNvSpPr>
          <p:nvPr>
            <p:ph type="title"/>
          </p:nvPr>
        </p:nvSpPr>
        <p:spPr/>
        <p:txBody>
          <a:bodyPr>
            <a:normAutofit/>
          </a:bodyPr>
          <a:lstStyle/>
          <a:p>
            <a:r>
              <a:rPr lang="en-IN" dirty="0">
                <a:solidFill>
                  <a:schemeClr val="accent3">
                    <a:lumMod val="50000"/>
                  </a:schemeClr>
                </a:solidFill>
              </a:rPr>
              <a:t>README</a:t>
            </a:r>
          </a:p>
        </p:txBody>
      </p:sp>
      <p:sp>
        <p:nvSpPr>
          <p:cNvPr id="3" name="Content Placeholder 2"/>
          <p:cNvSpPr>
            <a:spLocks noGrp="1"/>
          </p:cNvSpPr>
          <p:nvPr>
            <p:ph idx="1"/>
          </p:nvPr>
        </p:nvSpPr>
        <p:spPr/>
        <p:txBody>
          <a:bodyPr/>
          <a:lstStyle/>
          <a:p>
            <a:r>
              <a:rPr lang="en-IN" b="1" dirty="0"/>
              <a:t>Rain animation</a:t>
            </a:r>
          </a:p>
          <a:p>
            <a:pPr marL="0" indent="0">
              <a:buNone/>
            </a:pPr>
            <a:r>
              <a:rPr lang="en-IN" dirty="0"/>
              <a:t>Here's the code to integrate rain</a:t>
            </a:r>
          </a:p>
          <a:p>
            <a:pPr marL="0" indent="0">
              <a:buNone/>
            </a:pPr>
            <a:r>
              <a:rPr lang="en-IN" dirty="0"/>
              <a:t>new </a:t>
            </a:r>
            <a:r>
              <a:rPr lang="en-IN" dirty="0" err="1"/>
              <a:t>FriskyRain</a:t>
            </a:r>
            <a:r>
              <a:rPr lang="en-IN" dirty="0"/>
              <a:t>().</a:t>
            </a:r>
            <a:r>
              <a:rPr lang="en-IN" dirty="0" err="1"/>
              <a:t>StartRain</a:t>
            </a:r>
            <a:r>
              <a:rPr lang="en-IN" dirty="0"/>
              <a:t>(R.drawable.rain_drop,R.id.Root1235,-10,MainActivity.this); </a:t>
            </a:r>
          </a:p>
          <a:p>
            <a:pPr marL="0" indent="0">
              <a:buNone/>
            </a:pPr>
            <a:r>
              <a:rPr lang="en-IN" dirty="0"/>
              <a:t>Just send the raindrop's image the layout on which the rain animation is to be carried out and the context and you are good to go</a:t>
            </a:r>
          </a:p>
          <a:p>
            <a:endParaRPr lang="en-IN" dirty="0"/>
          </a:p>
        </p:txBody>
      </p:sp>
    </p:spTree>
    <p:extLst>
      <p:ext uri="{BB962C8B-B14F-4D97-AF65-F5344CB8AC3E}">
        <p14:creationId xmlns:p14="http://schemas.microsoft.com/office/powerpoint/2010/main" val="1544568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IN" dirty="0">
                <a:solidFill>
                  <a:schemeClr val="accent3">
                    <a:lumMod val="50000"/>
                  </a:schemeClr>
                </a:solidFill>
              </a:rPr>
              <a:t>README</a:t>
            </a:r>
          </a:p>
        </p:txBody>
      </p:sp>
      <p:sp>
        <p:nvSpPr>
          <p:cNvPr id="3" name="Content Placeholder 2"/>
          <p:cNvSpPr>
            <a:spLocks noGrp="1"/>
          </p:cNvSpPr>
          <p:nvPr>
            <p:ph idx="1"/>
          </p:nvPr>
        </p:nvSpPr>
        <p:spPr/>
        <p:txBody>
          <a:bodyPr>
            <a:normAutofit fontScale="70000" lnSpcReduction="20000"/>
          </a:bodyPr>
          <a:lstStyle/>
          <a:p>
            <a:r>
              <a:rPr lang="en-IN" b="1" dirty="0" err="1"/>
              <a:t>FriskyShimmer</a:t>
            </a:r>
            <a:endParaRPr lang="en-IN" b="1" dirty="0"/>
          </a:p>
          <a:p>
            <a:r>
              <a:rPr lang="en-IN" dirty="0"/>
              <a:t>Use shimmering View to give your view's a shiny effect in just 2 line's </a:t>
            </a:r>
            <a:r>
              <a:rPr lang="en-IN" dirty="0" err="1"/>
              <a:t>exmaple</a:t>
            </a:r>
            <a:r>
              <a:rPr lang="en-IN" dirty="0"/>
              <a:t> For </a:t>
            </a:r>
            <a:r>
              <a:rPr lang="en-IN" dirty="0" err="1"/>
              <a:t>Textview</a:t>
            </a:r>
            <a:r>
              <a:rPr lang="en-IN" dirty="0"/>
              <a:t> XML&lt;</a:t>
            </a:r>
            <a:r>
              <a:rPr lang="en-IN" dirty="0" err="1"/>
              <a:t>dwijraj.FriskyView.FriskyFriskyShimmerTextView</a:t>
            </a:r>
            <a:r>
              <a:rPr lang="en-IN" dirty="0"/>
              <a:t> </a:t>
            </a:r>
            <a:r>
              <a:rPr lang="en-IN" dirty="0" err="1"/>
              <a:t>android:layout_width</a:t>
            </a:r>
            <a:r>
              <a:rPr lang="en-IN" dirty="0"/>
              <a:t>="</a:t>
            </a:r>
            <a:r>
              <a:rPr lang="en-IN" dirty="0" err="1"/>
              <a:t>match_parent</a:t>
            </a:r>
            <a:r>
              <a:rPr lang="en-IN" dirty="0"/>
              <a:t>" </a:t>
            </a:r>
            <a:r>
              <a:rPr lang="en-IN" dirty="0" err="1"/>
              <a:t>android:text</a:t>
            </a:r>
            <a:r>
              <a:rPr lang="en-IN" dirty="0"/>
              <a:t>="Hello world I am working" </a:t>
            </a:r>
            <a:r>
              <a:rPr lang="en-IN" dirty="0" err="1"/>
              <a:t>android:textSize</a:t>
            </a:r>
            <a:r>
              <a:rPr lang="en-IN" dirty="0"/>
              <a:t>="23sp" </a:t>
            </a:r>
            <a:r>
              <a:rPr lang="en-IN" dirty="0" err="1"/>
              <a:t>android:gravity</a:t>
            </a:r>
            <a:r>
              <a:rPr lang="en-IN" dirty="0"/>
              <a:t>="</a:t>
            </a:r>
            <a:r>
              <a:rPr lang="en-IN" dirty="0" err="1"/>
              <a:t>center</a:t>
            </a:r>
            <a:r>
              <a:rPr lang="en-IN" dirty="0"/>
              <a:t>" </a:t>
            </a:r>
            <a:r>
              <a:rPr lang="en-IN" dirty="0" err="1"/>
              <a:t>android:id</a:t>
            </a:r>
            <a:r>
              <a:rPr lang="en-IN" dirty="0"/>
              <a:t>="@+id/</a:t>
            </a:r>
            <a:r>
              <a:rPr lang="en-IN" dirty="0" err="1"/>
              <a:t>FriskyShimmer</a:t>
            </a:r>
            <a:r>
              <a:rPr lang="en-IN" dirty="0"/>
              <a:t>" </a:t>
            </a:r>
            <a:r>
              <a:rPr lang="en-IN" dirty="0" err="1"/>
              <a:t>android:textColor</a:t>
            </a:r>
            <a:r>
              <a:rPr lang="en-IN" dirty="0"/>
              <a:t>="@</a:t>
            </a:r>
            <a:r>
              <a:rPr lang="en-IN" dirty="0" err="1"/>
              <a:t>color</a:t>
            </a:r>
            <a:r>
              <a:rPr lang="en-IN" dirty="0"/>
              <a:t>/</a:t>
            </a:r>
            <a:r>
              <a:rPr lang="en-IN" dirty="0" err="1"/>
              <a:t>colorPrimaryDark</a:t>
            </a:r>
            <a:r>
              <a:rPr lang="en-IN" dirty="0"/>
              <a:t>" </a:t>
            </a:r>
            <a:r>
              <a:rPr lang="en-IN" dirty="0" err="1"/>
              <a:t>android:layout_height</a:t>
            </a:r>
            <a:r>
              <a:rPr lang="en-IN" dirty="0"/>
              <a:t>="120dp" /&gt; </a:t>
            </a:r>
          </a:p>
          <a:p>
            <a:r>
              <a:rPr lang="en-IN" dirty="0"/>
              <a:t>Java code</a:t>
            </a:r>
          </a:p>
          <a:p>
            <a:r>
              <a:rPr lang="en-IN" dirty="0" err="1"/>
              <a:t>shimmerTextView</a:t>
            </a:r>
            <a:r>
              <a:rPr lang="en-IN" dirty="0"/>
              <a:t>=(</a:t>
            </a:r>
            <a:r>
              <a:rPr lang="en-IN" dirty="0" err="1"/>
              <a:t>FriskyFriskyShimmerTextView</a:t>
            </a:r>
            <a:r>
              <a:rPr lang="en-IN" dirty="0"/>
              <a:t>) </a:t>
            </a:r>
            <a:r>
              <a:rPr lang="en-IN" dirty="0" err="1"/>
              <a:t>findViewById</a:t>
            </a:r>
            <a:r>
              <a:rPr lang="en-IN" dirty="0"/>
              <a:t>(</a:t>
            </a:r>
            <a:r>
              <a:rPr lang="en-IN" dirty="0" err="1"/>
              <a:t>R.id.FriskyShimmer</a:t>
            </a:r>
            <a:r>
              <a:rPr lang="en-IN" dirty="0"/>
              <a:t>); </a:t>
            </a:r>
            <a:r>
              <a:rPr lang="en-IN" dirty="0" err="1"/>
              <a:t>FriskyShimmer</a:t>
            </a:r>
            <a:r>
              <a:rPr lang="en-IN" dirty="0"/>
              <a:t> shimmer=new </a:t>
            </a:r>
            <a:r>
              <a:rPr lang="en-IN" dirty="0" err="1"/>
              <a:t>FriskyShimmer</a:t>
            </a:r>
            <a:r>
              <a:rPr lang="en-IN" dirty="0"/>
              <a:t>(); </a:t>
            </a:r>
            <a:r>
              <a:rPr lang="en-IN" dirty="0" err="1"/>
              <a:t>shimmer.setDuration</a:t>
            </a:r>
            <a:r>
              <a:rPr lang="en-IN" dirty="0"/>
              <a:t>(5000); </a:t>
            </a:r>
            <a:r>
              <a:rPr lang="en-IN" dirty="0" err="1"/>
              <a:t>shimmer.start</a:t>
            </a:r>
            <a:r>
              <a:rPr lang="en-IN" dirty="0"/>
              <a:t>(</a:t>
            </a:r>
            <a:r>
              <a:rPr lang="en-IN" dirty="0" err="1"/>
              <a:t>shimmerTextView</a:t>
            </a:r>
            <a:r>
              <a:rPr lang="en-IN" dirty="0"/>
              <a:t>);</a:t>
            </a:r>
          </a:p>
          <a:p>
            <a:endParaRPr lang="en-IN" dirty="0"/>
          </a:p>
        </p:txBody>
      </p:sp>
    </p:spTree>
    <p:extLst>
      <p:ext uri="{BB962C8B-B14F-4D97-AF65-F5344CB8AC3E}">
        <p14:creationId xmlns:p14="http://schemas.microsoft.com/office/powerpoint/2010/main" val="3383804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 CASE DIAGRAM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95400"/>
            <a:ext cx="9144000" cy="5562600"/>
          </a:xfrm>
        </p:spPr>
      </p:pic>
    </p:spTree>
    <p:extLst>
      <p:ext uri="{BB962C8B-B14F-4D97-AF65-F5344CB8AC3E}">
        <p14:creationId xmlns:p14="http://schemas.microsoft.com/office/powerpoint/2010/main" val="1499029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CLASS DIAGRAM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4000"/>
            <a:ext cx="9144000" cy="5334000"/>
          </a:xfrm>
        </p:spPr>
      </p:pic>
    </p:spTree>
    <p:extLst>
      <p:ext uri="{BB962C8B-B14F-4D97-AF65-F5344CB8AC3E}">
        <p14:creationId xmlns:p14="http://schemas.microsoft.com/office/powerpoint/2010/main" val="4294495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3">
                    <a:lumMod val="50000"/>
                  </a:schemeClr>
                </a:solidFill>
              </a:rPr>
              <a:t>CLASS DIAGRAM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600200"/>
            <a:ext cx="8458199" cy="4953000"/>
          </a:xfrm>
        </p:spPr>
      </p:pic>
    </p:spTree>
    <p:extLst>
      <p:ext uri="{BB962C8B-B14F-4D97-AF65-F5344CB8AC3E}">
        <p14:creationId xmlns:p14="http://schemas.microsoft.com/office/powerpoint/2010/main" val="2954517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3">
                    <a:lumMod val="50000"/>
                  </a:schemeClr>
                </a:solidFill>
              </a:rPr>
              <a:t>ACTIVITY DIAGRAM</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00200"/>
            <a:ext cx="8534400" cy="4876800"/>
          </a:xfrm>
        </p:spPr>
      </p:pic>
    </p:spTree>
    <p:extLst>
      <p:ext uri="{BB962C8B-B14F-4D97-AF65-F5344CB8AC3E}">
        <p14:creationId xmlns:p14="http://schemas.microsoft.com/office/powerpoint/2010/main" val="3754269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3">
                    <a:lumMod val="50000"/>
                  </a:schemeClr>
                </a:solidFill>
              </a:rPr>
              <a:t>SEQUENCE DIAGRAM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00200"/>
            <a:ext cx="9144000" cy="5105400"/>
          </a:xfrm>
        </p:spPr>
      </p:pic>
    </p:spTree>
    <p:extLst>
      <p:ext uri="{BB962C8B-B14F-4D97-AF65-F5344CB8AC3E}">
        <p14:creationId xmlns:p14="http://schemas.microsoft.com/office/powerpoint/2010/main" val="1636920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934200"/>
          </a:xfrm>
          <a:prstGeom prst="rect">
            <a:avLst/>
          </a:prstGeom>
        </p:spPr>
      </p:pic>
      <p:sp>
        <p:nvSpPr>
          <p:cNvPr id="2" name="Title 1"/>
          <p:cNvSpPr>
            <a:spLocks noGrp="1"/>
          </p:cNvSpPr>
          <p:nvPr>
            <p:ph type="title"/>
          </p:nvPr>
        </p:nvSpPr>
        <p:spPr/>
        <p:txBody>
          <a:bodyPr/>
          <a:lstStyle/>
          <a:p>
            <a:r>
              <a:rPr lang="en-IN" dirty="0">
                <a:solidFill>
                  <a:schemeClr val="accent3">
                    <a:lumMod val="50000"/>
                  </a:schemeClr>
                </a:solidFill>
              </a:rPr>
              <a:t>APACHE LISENCE</a:t>
            </a:r>
          </a:p>
        </p:txBody>
      </p:sp>
      <p:sp>
        <p:nvSpPr>
          <p:cNvPr id="3" name="Content Placeholder 2"/>
          <p:cNvSpPr>
            <a:spLocks noGrp="1"/>
          </p:cNvSpPr>
          <p:nvPr>
            <p:ph idx="1"/>
          </p:nvPr>
        </p:nvSpPr>
        <p:spPr/>
        <p:txBody>
          <a:bodyPr>
            <a:normAutofit lnSpcReduction="10000"/>
          </a:bodyPr>
          <a:lstStyle/>
          <a:p>
            <a:r>
              <a:rPr lang="en-IN" dirty="0">
                <a:hlinkClick r:id="rId3"/>
              </a:rPr>
              <a:t>http://www.apache.org/licenses/LICENSE-2.0</a:t>
            </a:r>
            <a:endParaRPr lang="en-IN" dirty="0"/>
          </a:p>
          <a:p>
            <a:r>
              <a:rPr lang="en-IN" dirty="0"/>
              <a:t>A permissive license whose main conditions require preservation of copyright and license notices. Contributors provide an express grant of patent rights. Licensed works, modifications, and larger works may be distributed under different terms and without source code.</a:t>
            </a:r>
          </a:p>
          <a:p>
            <a:r>
              <a:rPr lang="en-IN" dirty="0"/>
              <a:t>Copyright 2017 </a:t>
            </a:r>
            <a:r>
              <a:rPr lang="en-IN" dirty="0" err="1"/>
              <a:t>Dwijraj</a:t>
            </a:r>
            <a:r>
              <a:rPr lang="en-IN" dirty="0"/>
              <a:t> Bhattacharyya</a:t>
            </a:r>
          </a:p>
          <a:p>
            <a:endParaRPr lang="en-IN" dirty="0"/>
          </a:p>
        </p:txBody>
      </p:sp>
    </p:spTree>
    <p:extLst>
      <p:ext uri="{BB962C8B-B14F-4D97-AF65-F5344CB8AC3E}">
        <p14:creationId xmlns:p14="http://schemas.microsoft.com/office/powerpoint/2010/main" val="66518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457200" y="304800"/>
            <a:ext cx="8229600" cy="5821363"/>
          </a:xfrm>
        </p:spPr>
        <p:txBody>
          <a:bodyPr>
            <a:normAutofit fontScale="92500" lnSpcReduction="10000"/>
          </a:bodyPr>
          <a:lstStyle/>
          <a:p>
            <a:pPr marL="0" indent="0" algn="ctr">
              <a:buNone/>
            </a:pPr>
            <a:r>
              <a:rPr lang="en-IN" sz="4800" dirty="0">
                <a:solidFill>
                  <a:schemeClr val="accent1">
                    <a:lumMod val="75000"/>
                  </a:schemeClr>
                </a:solidFill>
              </a:rPr>
              <a:t>Contents :</a:t>
            </a:r>
          </a:p>
          <a:p>
            <a:pPr algn="ctr"/>
            <a:r>
              <a:rPr lang="en-IN" sz="2400" dirty="0">
                <a:solidFill>
                  <a:schemeClr val="accent2">
                    <a:lumMod val="50000"/>
                  </a:schemeClr>
                </a:solidFill>
              </a:rPr>
              <a:t>Introduction</a:t>
            </a:r>
          </a:p>
          <a:p>
            <a:pPr algn="ctr"/>
            <a:r>
              <a:rPr lang="en-IN" sz="2400" dirty="0">
                <a:solidFill>
                  <a:schemeClr val="accent2">
                    <a:lumMod val="50000"/>
                  </a:schemeClr>
                </a:solidFill>
              </a:rPr>
              <a:t>Overall Description</a:t>
            </a:r>
          </a:p>
          <a:p>
            <a:pPr algn="ctr"/>
            <a:r>
              <a:rPr lang="en-IN" sz="2400" dirty="0">
                <a:solidFill>
                  <a:schemeClr val="accent2">
                    <a:lumMod val="50000"/>
                  </a:schemeClr>
                </a:solidFill>
              </a:rPr>
              <a:t>Maven And  </a:t>
            </a:r>
            <a:r>
              <a:rPr lang="en-IN" sz="2400" dirty="0" err="1">
                <a:solidFill>
                  <a:schemeClr val="accent2">
                    <a:lumMod val="50000"/>
                  </a:schemeClr>
                </a:solidFill>
              </a:rPr>
              <a:t>jcenter</a:t>
            </a:r>
            <a:endParaRPr lang="en-IN" sz="2400" dirty="0">
              <a:solidFill>
                <a:schemeClr val="accent2">
                  <a:lumMod val="50000"/>
                </a:schemeClr>
              </a:solidFill>
            </a:endParaRPr>
          </a:p>
          <a:p>
            <a:pPr algn="ctr"/>
            <a:r>
              <a:rPr lang="en-IN" sz="2400" dirty="0">
                <a:solidFill>
                  <a:schemeClr val="accent2">
                    <a:lumMod val="50000"/>
                  </a:schemeClr>
                </a:solidFill>
              </a:rPr>
              <a:t>Requirements</a:t>
            </a:r>
          </a:p>
          <a:p>
            <a:pPr algn="ctr"/>
            <a:r>
              <a:rPr lang="en-IN" sz="2400" dirty="0">
                <a:solidFill>
                  <a:schemeClr val="accent2">
                    <a:lumMod val="50000"/>
                  </a:schemeClr>
                </a:solidFill>
              </a:rPr>
              <a:t>System Features</a:t>
            </a:r>
          </a:p>
          <a:p>
            <a:pPr algn="ctr"/>
            <a:r>
              <a:rPr lang="en-IN" sz="2400" dirty="0">
                <a:solidFill>
                  <a:schemeClr val="accent2">
                    <a:lumMod val="50000"/>
                  </a:schemeClr>
                </a:solidFill>
              </a:rPr>
              <a:t>Product Scope</a:t>
            </a:r>
          </a:p>
          <a:p>
            <a:pPr algn="ctr"/>
            <a:r>
              <a:rPr lang="en-IN" sz="2400" dirty="0">
                <a:solidFill>
                  <a:schemeClr val="accent2">
                    <a:lumMod val="50000"/>
                  </a:schemeClr>
                </a:solidFill>
              </a:rPr>
              <a:t>Readme (a bit part of code)</a:t>
            </a:r>
          </a:p>
          <a:p>
            <a:pPr algn="ctr"/>
            <a:r>
              <a:rPr lang="en-IN" sz="2400" dirty="0">
                <a:solidFill>
                  <a:schemeClr val="accent2">
                    <a:lumMod val="50000"/>
                  </a:schemeClr>
                </a:solidFill>
              </a:rPr>
              <a:t>Use case Diagram</a:t>
            </a:r>
          </a:p>
          <a:p>
            <a:pPr algn="ctr"/>
            <a:r>
              <a:rPr lang="en-IN" sz="2400" dirty="0">
                <a:solidFill>
                  <a:schemeClr val="accent2">
                    <a:lumMod val="50000"/>
                  </a:schemeClr>
                </a:solidFill>
              </a:rPr>
              <a:t>Class Diagram</a:t>
            </a:r>
          </a:p>
          <a:p>
            <a:pPr algn="ctr"/>
            <a:r>
              <a:rPr lang="en-IN" sz="2400" dirty="0">
                <a:solidFill>
                  <a:schemeClr val="accent2">
                    <a:lumMod val="50000"/>
                  </a:schemeClr>
                </a:solidFill>
              </a:rPr>
              <a:t>Activity Diagram</a:t>
            </a:r>
          </a:p>
          <a:p>
            <a:pPr algn="ctr"/>
            <a:r>
              <a:rPr lang="en-IN" sz="2400" dirty="0">
                <a:solidFill>
                  <a:schemeClr val="accent2">
                    <a:lumMod val="50000"/>
                  </a:schemeClr>
                </a:solidFill>
              </a:rPr>
              <a:t>Sequence Diagram</a:t>
            </a:r>
          </a:p>
          <a:p>
            <a:pPr algn="ctr"/>
            <a:r>
              <a:rPr lang="en-IN" sz="2400" dirty="0">
                <a:solidFill>
                  <a:schemeClr val="accent2">
                    <a:lumMod val="50000"/>
                  </a:schemeClr>
                </a:solidFill>
              </a:rPr>
              <a:t>Apache License</a:t>
            </a:r>
          </a:p>
          <a:p>
            <a:pPr algn="ctr"/>
            <a:r>
              <a:rPr lang="en-IN" sz="2400" dirty="0">
                <a:solidFill>
                  <a:schemeClr val="accent2">
                    <a:lumMod val="50000"/>
                  </a:schemeClr>
                </a:solidFill>
              </a:rPr>
              <a:t>Future Scope</a:t>
            </a:r>
          </a:p>
        </p:txBody>
      </p:sp>
    </p:spTree>
    <p:extLst>
      <p:ext uri="{BB962C8B-B14F-4D97-AF65-F5344CB8AC3E}">
        <p14:creationId xmlns:p14="http://schemas.microsoft.com/office/powerpoint/2010/main" val="2283830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IN" dirty="0">
                <a:solidFill>
                  <a:schemeClr val="accent3">
                    <a:lumMod val="50000"/>
                  </a:schemeClr>
                </a:solidFill>
              </a:rPr>
              <a:t>FUTURE SCOPE</a:t>
            </a:r>
          </a:p>
        </p:txBody>
      </p:sp>
      <p:sp>
        <p:nvSpPr>
          <p:cNvPr id="3" name="Content Placeholder 2"/>
          <p:cNvSpPr>
            <a:spLocks noGrp="1"/>
          </p:cNvSpPr>
          <p:nvPr>
            <p:ph idx="1"/>
          </p:nvPr>
        </p:nvSpPr>
        <p:spPr/>
        <p:txBody>
          <a:bodyPr/>
          <a:lstStyle/>
          <a:p>
            <a:r>
              <a:rPr lang="en-IN" dirty="0"/>
              <a:t>Integrating more features into the library so that developer have more options to choose from .</a:t>
            </a:r>
          </a:p>
        </p:txBody>
      </p:sp>
    </p:spTree>
    <p:extLst>
      <p:ext uri="{BB962C8B-B14F-4D97-AF65-F5344CB8AC3E}">
        <p14:creationId xmlns:p14="http://schemas.microsoft.com/office/powerpoint/2010/main" val="2712752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0482445">
            <a:off x="2756632" y="2967335"/>
            <a:ext cx="363073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THANK YOU</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675541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7200" y="274638"/>
            <a:ext cx="8229600" cy="715962"/>
          </a:xfrm>
        </p:spPr>
        <p:txBody>
          <a:bodyPr/>
          <a:lstStyle/>
          <a:p>
            <a:r>
              <a:rPr lang="en-IN" sz="4000" dirty="0">
                <a:solidFill>
                  <a:schemeClr val="accent3">
                    <a:lumMod val="50000"/>
                  </a:schemeClr>
                </a:solidFill>
              </a:rPr>
              <a:t>INTRODUCTION</a:t>
            </a:r>
          </a:p>
        </p:txBody>
      </p:sp>
      <p:sp>
        <p:nvSpPr>
          <p:cNvPr id="3" name="Content Placeholder 2"/>
          <p:cNvSpPr>
            <a:spLocks noGrp="1"/>
          </p:cNvSpPr>
          <p:nvPr>
            <p:ph idx="1"/>
          </p:nvPr>
        </p:nvSpPr>
        <p:spPr>
          <a:xfrm>
            <a:off x="457200" y="1066800"/>
            <a:ext cx="8229600" cy="5059363"/>
          </a:xfrm>
        </p:spPr>
        <p:txBody>
          <a:bodyPr/>
          <a:lstStyle/>
          <a:p>
            <a:r>
              <a:rPr lang="en-US" dirty="0"/>
              <a:t>The purpose of this product is to present a Android library .Android developer can use it at the time of their development process. This presentation will explain the purpose and features of the system, the interfaces of the system, what the system will do, the constraints under which it must operate and how the system will react to external stimuli. </a:t>
            </a:r>
            <a:endParaRPr lang="en-IN" dirty="0"/>
          </a:p>
        </p:txBody>
      </p:sp>
    </p:spTree>
    <p:extLst>
      <p:ext uri="{BB962C8B-B14F-4D97-AF65-F5344CB8AC3E}">
        <p14:creationId xmlns:p14="http://schemas.microsoft.com/office/powerpoint/2010/main" val="2346113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IN" dirty="0">
                <a:solidFill>
                  <a:schemeClr val="accent3">
                    <a:lumMod val="50000"/>
                  </a:schemeClr>
                </a:solidFill>
              </a:rPr>
              <a:t>Overall Description</a:t>
            </a:r>
          </a:p>
        </p:txBody>
      </p:sp>
      <p:sp>
        <p:nvSpPr>
          <p:cNvPr id="3" name="Content Placeholder 2"/>
          <p:cNvSpPr>
            <a:spLocks noGrp="1"/>
          </p:cNvSpPr>
          <p:nvPr>
            <p:ph idx="1"/>
          </p:nvPr>
        </p:nvSpPr>
        <p:spPr/>
        <p:txBody>
          <a:bodyPr/>
          <a:lstStyle/>
          <a:p>
            <a:r>
              <a:rPr lang="en-US" dirty="0"/>
              <a:t>This product is an android library that android developers can use while developing android applications so that they are freed from the task of writing too many boiler plate codes for implementing various animations.</a:t>
            </a:r>
            <a:endParaRPr lang="en-IN" i="1" dirty="0"/>
          </a:p>
          <a:p>
            <a:r>
              <a:rPr lang="en-US" dirty="0"/>
              <a:t>This library will have various functions that the developers would call which would help them improvise their UI/UX .</a:t>
            </a:r>
            <a:endParaRPr lang="en-IN" dirty="0"/>
          </a:p>
        </p:txBody>
      </p:sp>
    </p:spTree>
    <p:extLst>
      <p:ext uri="{BB962C8B-B14F-4D97-AF65-F5344CB8AC3E}">
        <p14:creationId xmlns:p14="http://schemas.microsoft.com/office/powerpoint/2010/main" val="776645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IN" dirty="0">
                <a:solidFill>
                  <a:schemeClr val="accent3">
                    <a:lumMod val="50000"/>
                  </a:schemeClr>
                </a:solidFill>
              </a:rPr>
              <a:t>MAVEN AND JCENTER</a:t>
            </a:r>
          </a:p>
        </p:txBody>
      </p:sp>
      <p:sp>
        <p:nvSpPr>
          <p:cNvPr id="3" name="Content Placeholder 2"/>
          <p:cNvSpPr>
            <a:spLocks noGrp="1"/>
          </p:cNvSpPr>
          <p:nvPr>
            <p:ph idx="1"/>
          </p:nvPr>
        </p:nvSpPr>
        <p:spPr/>
        <p:txBody>
          <a:bodyPr>
            <a:normAutofit fontScale="92500"/>
          </a:bodyPr>
          <a:lstStyle/>
          <a:p>
            <a:r>
              <a:rPr lang="en-IN" dirty="0"/>
              <a:t>The </a:t>
            </a:r>
            <a:r>
              <a:rPr lang="en-IN" b="1" dirty="0"/>
              <a:t>Android</a:t>
            </a:r>
            <a:r>
              <a:rPr lang="en-IN" dirty="0"/>
              <a:t> Studio build system supports remote </a:t>
            </a:r>
            <a:r>
              <a:rPr lang="en-IN" b="1" dirty="0"/>
              <a:t>Maven</a:t>
            </a:r>
            <a:r>
              <a:rPr lang="en-IN" dirty="0"/>
              <a:t> dependencies.</a:t>
            </a:r>
            <a:r>
              <a:rPr lang="en-IN" b="1" dirty="0"/>
              <a:t> Maven</a:t>
            </a:r>
            <a:r>
              <a:rPr lang="en-IN" dirty="0"/>
              <a:t> is a popular software project management tool that helps organize project dependencies using repositories.</a:t>
            </a:r>
          </a:p>
          <a:p>
            <a:r>
              <a:rPr lang="en-IN" dirty="0"/>
              <a:t> </a:t>
            </a:r>
            <a:r>
              <a:rPr lang="en-IN" b="1" dirty="0" err="1"/>
              <a:t>jcenter</a:t>
            </a:r>
            <a:r>
              <a:rPr lang="en-IN" dirty="0"/>
              <a:t> is the new default repository used with </a:t>
            </a:r>
            <a:r>
              <a:rPr lang="en-IN" b="1" dirty="0"/>
              <a:t>Android's</a:t>
            </a:r>
            <a:r>
              <a:rPr lang="en-IN" dirty="0"/>
              <a:t> </a:t>
            </a:r>
            <a:r>
              <a:rPr lang="en-IN" dirty="0" err="1"/>
              <a:t>gradle</a:t>
            </a:r>
            <a:r>
              <a:rPr lang="en-IN" dirty="0"/>
              <a:t> plugin.</a:t>
            </a:r>
            <a:r>
              <a:rPr lang="en-IN" b="1" dirty="0"/>
              <a:t> </a:t>
            </a:r>
            <a:r>
              <a:rPr lang="en-IN" b="1" dirty="0" err="1"/>
              <a:t>jcenter</a:t>
            </a:r>
            <a:r>
              <a:rPr lang="en-IN" dirty="0"/>
              <a:t> is a Java repository in </a:t>
            </a:r>
            <a:r>
              <a:rPr lang="en-IN" dirty="0" err="1"/>
              <a:t>Bintray</a:t>
            </a:r>
            <a:r>
              <a:rPr lang="en-IN" dirty="0"/>
              <a:t>, which is the largest repo in the world for Java and </a:t>
            </a:r>
            <a:r>
              <a:rPr lang="en-IN" b="1" dirty="0"/>
              <a:t>Android</a:t>
            </a:r>
            <a:r>
              <a:rPr lang="en-IN" dirty="0"/>
              <a:t> OSS libraries, packages and components</a:t>
            </a:r>
          </a:p>
        </p:txBody>
      </p:sp>
    </p:spTree>
    <p:extLst>
      <p:ext uri="{BB962C8B-B14F-4D97-AF65-F5344CB8AC3E}">
        <p14:creationId xmlns:p14="http://schemas.microsoft.com/office/powerpoint/2010/main" val="3684878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IN" dirty="0">
                <a:solidFill>
                  <a:schemeClr val="accent3">
                    <a:lumMod val="50000"/>
                  </a:schemeClr>
                </a:solidFill>
              </a:rPr>
              <a:t>REQUIREMENTS</a:t>
            </a:r>
          </a:p>
        </p:txBody>
      </p:sp>
      <p:sp>
        <p:nvSpPr>
          <p:cNvPr id="3" name="Content Placeholder 2"/>
          <p:cNvSpPr>
            <a:spLocks noGrp="1"/>
          </p:cNvSpPr>
          <p:nvPr>
            <p:ph idx="1"/>
          </p:nvPr>
        </p:nvSpPr>
        <p:spPr/>
        <p:txBody>
          <a:bodyPr>
            <a:normAutofit fontScale="77500" lnSpcReduction="20000"/>
          </a:bodyPr>
          <a:lstStyle/>
          <a:p>
            <a:pPr lvl="1" fontAlgn="base"/>
            <a:r>
              <a:rPr lang="en-US" b="1" dirty="0"/>
              <a:t>User Interfaces</a:t>
            </a:r>
            <a:endParaRPr lang="en-IN" sz="3200" b="1" dirty="0"/>
          </a:p>
          <a:p>
            <a:r>
              <a:rPr lang="en-US" dirty="0"/>
              <a:t>Since this is an android library it doesn’t have it’s own UI .This is use to improve UI of android</a:t>
            </a:r>
            <a:endParaRPr lang="en-IN" sz="2800" i="1" dirty="0"/>
          </a:p>
          <a:p>
            <a:r>
              <a:rPr lang="en-US" dirty="0"/>
              <a:t>applications.</a:t>
            </a:r>
            <a:endParaRPr lang="en-IN" sz="2800" i="1" dirty="0"/>
          </a:p>
          <a:p>
            <a:pPr lvl="1" fontAlgn="base"/>
            <a:r>
              <a:rPr lang="en-US" b="1" dirty="0"/>
              <a:t>Software Interfaces</a:t>
            </a:r>
            <a:endParaRPr lang="en-IN" sz="3200" b="1" dirty="0"/>
          </a:p>
          <a:p>
            <a:r>
              <a:rPr lang="en-US" dirty="0"/>
              <a:t>The connections between this product and other specific software components are: </a:t>
            </a:r>
            <a:r>
              <a:rPr lang="en-US" dirty="0" err="1"/>
              <a:t>Bintray</a:t>
            </a:r>
            <a:r>
              <a:rPr lang="en-US" dirty="0"/>
              <a:t> database for uploading into </a:t>
            </a:r>
            <a:r>
              <a:rPr lang="en-US" dirty="0" err="1"/>
              <a:t>gradle</a:t>
            </a:r>
            <a:r>
              <a:rPr lang="en-US" dirty="0"/>
              <a:t> and maven repositories, android operating system, android studio. </a:t>
            </a:r>
            <a:endParaRPr lang="en-IN" sz="2800" i="1" dirty="0"/>
          </a:p>
          <a:p>
            <a:pPr lvl="1" fontAlgn="base"/>
            <a:r>
              <a:rPr lang="en-US" b="1" dirty="0"/>
              <a:t>Communications Interfaces</a:t>
            </a:r>
            <a:endParaRPr lang="en-IN" sz="3200" b="1" dirty="0"/>
          </a:p>
          <a:p>
            <a:r>
              <a:rPr lang="en-US" dirty="0"/>
              <a:t>This project will communicate with other android applications via various functions calls available </a:t>
            </a:r>
            <a:endParaRPr lang="en-IN" sz="2800" dirty="0"/>
          </a:p>
          <a:p>
            <a:pPr marL="0" indent="0">
              <a:buNone/>
            </a:pPr>
            <a:r>
              <a:rPr lang="en-US" dirty="0"/>
              <a:t>     in it.</a:t>
            </a:r>
            <a:endParaRPr lang="en-IN" sz="2800" dirty="0"/>
          </a:p>
          <a:p>
            <a:endParaRPr lang="en-IN" dirty="0"/>
          </a:p>
        </p:txBody>
      </p:sp>
    </p:spTree>
    <p:extLst>
      <p:ext uri="{BB962C8B-B14F-4D97-AF65-F5344CB8AC3E}">
        <p14:creationId xmlns:p14="http://schemas.microsoft.com/office/powerpoint/2010/main" val="3504422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IN" dirty="0">
                <a:solidFill>
                  <a:schemeClr val="accent3">
                    <a:lumMod val="50000"/>
                  </a:schemeClr>
                </a:solidFill>
              </a:rPr>
              <a:t>SYSTEM FEATURES</a:t>
            </a:r>
          </a:p>
        </p:txBody>
      </p:sp>
      <p:sp>
        <p:nvSpPr>
          <p:cNvPr id="3" name="Content Placeholder 2"/>
          <p:cNvSpPr>
            <a:spLocks noGrp="1"/>
          </p:cNvSpPr>
          <p:nvPr>
            <p:ph idx="1"/>
          </p:nvPr>
        </p:nvSpPr>
        <p:spPr/>
        <p:txBody>
          <a:bodyPr>
            <a:normAutofit/>
          </a:bodyPr>
          <a:lstStyle/>
          <a:p>
            <a:r>
              <a:rPr lang="en-US" dirty="0"/>
              <a:t>This template illustrates </a:t>
            </a:r>
            <a:r>
              <a:rPr lang="en-US" dirty="0" err="1"/>
              <a:t>organising</a:t>
            </a:r>
            <a:r>
              <a:rPr lang="en-US" dirty="0"/>
              <a:t> the functional requirements for the product by system features, the major services provided by the product.</a:t>
            </a:r>
            <a:endParaRPr lang="en-IN" i="1" dirty="0"/>
          </a:p>
          <a:p>
            <a:r>
              <a:rPr lang="en-US" dirty="0"/>
              <a:t> Android version having API level 17 and above.</a:t>
            </a:r>
            <a:endParaRPr lang="en-IN" dirty="0"/>
          </a:p>
          <a:p>
            <a:r>
              <a:rPr lang="en-US" dirty="0"/>
              <a:t>Android  OS 4.0 and above.</a:t>
            </a:r>
            <a:endParaRPr lang="en-IN" dirty="0"/>
          </a:p>
          <a:p>
            <a:r>
              <a:rPr lang="en-US" dirty="0"/>
              <a:t>Works on android tablets , phones.</a:t>
            </a:r>
            <a:endParaRPr lang="en-IN" dirty="0"/>
          </a:p>
          <a:p>
            <a:endParaRPr lang="en-IN" dirty="0"/>
          </a:p>
        </p:txBody>
      </p:sp>
    </p:spTree>
    <p:extLst>
      <p:ext uri="{BB962C8B-B14F-4D97-AF65-F5344CB8AC3E}">
        <p14:creationId xmlns:p14="http://schemas.microsoft.com/office/powerpoint/2010/main" val="1593164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IN" dirty="0">
                <a:solidFill>
                  <a:schemeClr val="accent3">
                    <a:lumMod val="50000"/>
                  </a:schemeClr>
                </a:solidFill>
              </a:rPr>
              <a:t>PRODUCT SCOPE</a:t>
            </a:r>
          </a:p>
        </p:txBody>
      </p:sp>
      <p:sp>
        <p:nvSpPr>
          <p:cNvPr id="3" name="Content Placeholder 2"/>
          <p:cNvSpPr>
            <a:spLocks noGrp="1"/>
          </p:cNvSpPr>
          <p:nvPr>
            <p:ph idx="1"/>
          </p:nvPr>
        </p:nvSpPr>
        <p:spPr/>
        <p:txBody>
          <a:bodyPr/>
          <a:lstStyle/>
          <a:p>
            <a:r>
              <a:rPr lang="en-US" dirty="0"/>
              <a:t>This library will have various functions that the developers would call which would help them improvise their UI/UX . The library functions contains boiler plate codes that one needs to write for performing various animations and the code is tested so that the developers need not worry about writing and testing them and developers could also customize.  </a:t>
            </a:r>
            <a:endParaRPr lang="en-IN" i="1" dirty="0"/>
          </a:p>
        </p:txBody>
      </p:sp>
    </p:spTree>
    <p:extLst>
      <p:ext uri="{BB962C8B-B14F-4D97-AF65-F5344CB8AC3E}">
        <p14:creationId xmlns:p14="http://schemas.microsoft.com/office/powerpoint/2010/main" val="3402704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3">
                    <a:lumMod val="50000"/>
                  </a:schemeClr>
                </a:solidFill>
              </a:rPr>
              <a:t>README</a:t>
            </a:r>
          </a:p>
        </p:txBody>
      </p:sp>
      <p:sp>
        <p:nvSpPr>
          <p:cNvPr id="4" name="Rectangle 3"/>
          <p:cNvSpPr/>
          <p:nvPr/>
        </p:nvSpPr>
        <p:spPr>
          <a:xfrm>
            <a:off x="4401120" y="2967335"/>
            <a:ext cx="341760" cy="1754326"/>
          </a:xfrm>
          <a:prstGeom prst="rect">
            <a:avLst/>
          </a:prstGeom>
          <a:noFill/>
        </p:spPr>
        <p:txBody>
          <a:bodyPr wrap="none" lIns="91440" tIns="45720" rIns="91440" bIns="45720">
            <a:spAutoFit/>
          </a:bodyPr>
          <a:lstStyle/>
          <a:p>
            <a:pPr algn="ctr"/>
            <a:r>
              <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p>
          <a:p>
            <a:pPr algn="ct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3" name="frisky">
            <a:hlinkClick r:id="" action="ppaction://media"/>
            <a:extLst>
              <a:ext uri="{FF2B5EF4-FFF2-40B4-BE49-F238E27FC236}">
                <a16:creationId xmlns:a16="http://schemas.microsoft.com/office/drawing/2014/main" id="{8AB9E2F5-E539-4A50-B082-E5801EFF1E9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00250" y="0"/>
            <a:ext cx="4572000" cy="6096000"/>
          </a:xfrm>
          <a:prstGeom prst="rect">
            <a:avLst/>
          </a:prstGeom>
        </p:spPr>
      </p:pic>
    </p:spTree>
    <p:extLst>
      <p:ext uri="{BB962C8B-B14F-4D97-AF65-F5344CB8AC3E}">
        <p14:creationId xmlns:p14="http://schemas.microsoft.com/office/powerpoint/2010/main" val="270577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TotalTime>
  <Words>918</Words>
  <Application>Microsoft Office PowerPoint</Application>
  <PresentationFormat>On-screen Show (4:3)</PresentationFormat>
  <Paragraphs>76</Paragraphs>
  <Slides>21</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FRISKY IMAGE The Android Library Version 1.0</vt:lpstr>
      <vt:lpstr>PowerPoint Presentation</vt:lpstr>
      <vt:lpstr>INTRODUCTION</vt:lpstr>
      <vt:lpstr>Overall Description</vt:lpstr>
      <vt:lpstr>MAVEN AND JCENTER</vt:lpstr>
      <vt:lpstr>REQUIREMENTS</vt:lpstr>
      <vt:lpstr>SYSTEM FEATURES</vt:lpstr>
      <vt:lpstr>PRODUCT SCOPE</vt:lpstr>
      <vt:lpstr>README</vt:lpstr>
      <vt:lpstr>README</vt:lpstr>
      <vt:lpstr>README</vt:lpstr>
      <vt:lpstr>README</vt:lpstr>
      <vt:lpstr>README</vt:lpstr>
      <vt:lpstr>USE CASE DIAGRAM</vt:lpstr>
      <vt:lpstr>CLASS DIAGRAM</vt:lpstr>
      <vt:lpstr>CLASS DIAGRAM</vt:lpstr>
      <vt:lpstr>ACTIVITY DIAGRAM</vt:lpstr>
      <vt:lpstr>SEQUENCE DIAGRAM</vt:lpstr>
      <vt:lpstr>APACHE LISENCE</vt:lpstr>
      <vt:lpstr>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FRISKY IMAGE</dc:title>
  <dc:creator>Debotosh Sarkar</dc:creator>
  <cp:lastModifiedBy>Dwijraj Bhattacharyya</cp:lastModifiedBy>
  <cp:revision>21</cp:revision>
  <dcterms:created xsi:type="dcterms:W3CDTF">2006-08-16T00:00:00Z</dcterms:created>
  <dcterms:modified xsi:type="dcterms:W3CDTF">2017-12-08T12:20:28Z</dcterms:modified>
</cp:coreProperties>
</file>